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DB36"/>
    <a:srgbClr val="5B9BD5"/>
    <a:srgbClr val="DCBB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E8B166-E546-452B-9340-D8C89C6D84F2}" v="2" dt="2026-01-14T12:26:55.8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42" d="100"/>
          <a:sy n="42" d="100"/>
        </p:scale>
        <p:origin x="2212" y="2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USSE Olivier" userId="423d0914-c8e6-4e69-8d73-2ba36a48440e" providerId="ADAL" clId="{EC9F5A3F-54CF-4292-8FE6-83CA44766DF3}"/>
    <pc:docChg chg="mod modSld modMainMaster">
      <pc:chgData name="COUSSE Olivier" userId="423d0914-c8e6-4e69-8d73-2ba36a48440e" providerId="ADAL" clId="{EC9F5A3F-54CF-4292-8FE6-83CA44766DF3}" dt="2026-01-14T12:26:55.826" v="5"/>
      <pc:docMkLst>
        <pc:docMk/>
      </pc:docMkLst>
      <pc:sldChg chg="modSp mod">
        <pc:chgData name="COUSSE Olivier" userId="423d0914-c8e6-4e69-8d73-2ba36a48440e" providerId="ADAL" clId="{EC9F5A3F-54CF-4292-8FE6-83CA44766DF3}" dt="2026-01-14T12:26:55.826" v="5"/>
        <pc:sldMkLst>
          <pc:docMk/>
          <pc:sldMk cId="275870953" sldId="256"/>
        </pc:sldMkLst>
        <pc:spChg chg="mod">
          <ac:chgData name="COUSSE Olivier" userId="423d0914-c8e6-4e69-8d73-2ba36a48440e" providerId="ADAL" clId="{EC9F5A3F-54CF-4292-8FE6-83CA44766DF3}" dt="2026-01-14T12:26:55.826" v="5"/>
          <ac:spMkLst>
            <pc:docMk/>
            <pc:sldMk cId="275870953" sldId="256"/>
            <ac:spMk id="7" creationId="{7955DD20-C1F4-F1FC-6143-0DC6BE422D7C}"/>
          </ac:spMkLst>
        </pc:spChg>
      </pc:sldChg>
      <pc:sldMasterChg chg="addSp mod">
        <pc:chgData name="COUSSE Olivier" userId="423d0914-c8e6-4e69-8d73-2ba36a48440e" providerId="ADAL" clId="{EC9F5A3F-54CF-4292-8FE6-83CA44766DF3}" dt="2026-01-14T12:26:45.243" v="2" actId="33475"/>
        <pc:sldMasterMkLst>
          <pc:docMk/>
          <pc:sldMasterMk cId="3005359139" sldId="2147483696"/>
        </pc:sldMasterMkLst>
        <pc:spChg chg="add">
          <ac:chgData name="COUSSE Olivier" userId="423d0914-c8e6-4e69-8d73-2ba36a48440e" providerId="ADAL" clId="{EC9F5A3F-54CF-4292-8FE6-83CA44766DF3}" dt="2026-01-14T12:26:45.243" v="2" actId="33475"/>
          <ac:spMkLst>
            <pc:docMk/>
            <pc:sldMasterMk cId="3005359139" sldId="2147483696"/>
            <ac:spMk id="8" creationId="{61080F68-9355-CE8B-D619-3D821A598BAD}"/>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FFA26F43-94EC-47AB-B5AF-391C2DACA1C3}" type="datetimeFigureOut">
              <a:rPr lang="fr-FR" smtClean="0"/>
              <a:t>14/01/2026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DFE6F0-73D9-417E-A73C-A9DBA7C890F1}" type="slidenum">
              <a:rPr lang="fr-FR" smtClean="0"/>
              <a:t>‹N°›</a:t>
            </a:fld>
            <a:endParaRPr lang="fr-FR"/>
          </a:p>
        </p:txBody>
      </p:sp>
    </p:spTree>
    <p:extLst>
      <p:ext uri="{BB962C8B-B14F-4D97-AF65-F5344CB8AC3E}">
        <p14:creationId xmlns:p14="http://schemas.microsoft.com/office/powerpoint/2010/main" val="3440540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FA26F43-94EC-47AB-B5AF-391C2DACA1C3}" type="datetimeFigureOut">
              <a:rPr lang="fr-FR" smtClean="0"/>
              <a:t>14/01/2026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DFE6F0-73D9-417E-A73C-A9DBA7C890F1}" type="slidenum">
              <a:rPr lang="fr-FR" smtClean="0"/>
              <a:t>‹N°›</a:t>
            </a:fld>
            <a:endParaRPr lang="fr-FR"/>
          </a:p>
        </p:txBody>
      </p:sp>
    </p:spTree>
    <p:extLst>
      <p:ext uri="{BB962C8B-B14F-4D97-AF65-F5344CB8AC3E}">
        <p14:creationId xmlns:p14="http://schemas.microsoft.com/office/powerpoint/2010/main" val="303941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FA26F43-94EC-47AB-B5AF-391C2DACA1C3}" type="datetimeFigureOut">
              <a:rPr lang="fr-FR" smtClean="0"/>
              <a:t>14/01/2026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DFE6F0-73D9-417E-A73C-A9DBA7C890F1}" type="slidenum">
              <a:rPr lang="fr-FR" smtClean="0"/>
              <a:t>‹N°›</a:t>
            </a:fld>
            <a:endParaRPr lang="fr-FR"/>
          </a:p>
        </p:txBody>
      </p:sp>
    </p:spTree>
    <p:extLst>
      <p:ext uri="{BB962C8B-B14F-4D97-AF65-F5344CB8AC3E}">
        <p14:creationId xmlns:p14="http://schemas.microsoft.com/office/powerpoint/2010/main" val="520953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FA26F43-94EC-47AB-B5AF-391C2DACA1C3}" type="datetimeFigureOut">
              <a:rPr lang="fr-FR" smtClean="0"/>
              <a:t>14/01/2026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DFE6F0-73D9-417E-A73C-A9DBA7C890F1}" type="slidenum">
              <a:rPr lang="fr-FR" smtClean="0"/>
              <a:t>‹N°›</a:t>
            </a:fld>
            <a:endParaRPr lang="fr-FR"/>
          </a:p>
        </p:txBody>
      </p:sp>
    </p:spTree>
    <p:extLst>
      <p:ext uri="{BB962C8B-B14F-4D97-AF65-F5344CB8AC3E}">
        <p14:creationId xmlns:p14="http://schemas.microsoft.com/office/powerpoint/2010/main" val="483927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FFA26F43-94EC-47AB-B5AF-391C2DACA1C3}" type="datetimeFigureOut">
              <a:rPr lang="fr-FR" smtClean="0"/>
              <a:t>14/01/2026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DFE6F0-73D9-417E-A73C-A9DBA7C890F1}" type="slidenum">
              <a:rPr lang="fr-FR" smtClean="0"/>
              <a:t>‹N°›</a:t>
            </a:fld>
            <a:endParaRPr lang="fr-FR"/>
          </a:p>
        </p:txBody>
      </p:sp>
    </p:spTree>
    <p:extLst>
      <p:ext uri="{BB962C8B-B14F-4D97-AF65-F5344CB8AC3E}">
        <p14:creationId xmlns:p14="http://schemas.microsoft.com/office/powerpoint/2010/main" val="2294725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FFA26F43-94EC-47AB-B5AF-391C2DACA1C3}" type="datetimeFigureOut">
              <a:rPr lang="fr-FR" smtClean="0"/>
              <a:t>14/01/2026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0DFE6F0-73D9-417E-A73C-A9DBA7C890F1}" type="slidenum">
              <a:rPr lang="fr-FR" smtClean="0"/>
              <a:t>‹N°›</a:t>
            </a:fld>
            <a:endParaRPr lang="fr-FR"/>
          </a:p>
        </p:txBody>
      </p:sp>
    </p:spTree>
    <p:extLst>
      <p:ext uri="{BB962C8B-B14F-4D97-AF65-F5344CB8AC3E}">
        <p14:creationId xmlns:p14="http://schemas.microsoft.com/office/powerpoint/2010/main" val="1207920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FFA26F43-94EC-47AB-B5AF-391C2DACA1C3}" type="datetimeFigureOut">
              <a:rPr lang="fr-FR" smtClean="0"/>
              <a:t>14/01/2026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0DFE6F0-73D9-417E-A73C-A9DBA7C890F1}" type="slidenum">
              <a:rPr lang="fr-FR" smtClean="0"/>
              <a:t>‹N°›</a:t>
            </a:fld>
            <a:endParaRPr lang="fr-FR"/>
          </a:p>
        </p:txBody>
      </p:sp>
    </p:spTree>
    <p:extLst>
      <p:ext uri="{BB962C8B-B14F-4D97-AF65-F5344CB8AC3E}">
        <p14:creationId xmlns:p14="http://schemas.microsoft.com/office/powerpoint/2010/main" val="803786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FFA26F43-94EC-47AB-B5AF-391C2DACA1C3}" type="datetimeFigureOut">
              <a:rPr lang="fr-FR" smtClean="0"/>
              <a:t>14/01/2026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0DFE6F0-73D9-417E-A73C-A9DBA7C890F1}" type="slidenum">
              <a:rPr lang="fr-FR" smtClean="0"/>
              <a:t>‹N°›</a:t>
            </a:fld>
            <a:endParaRPr lang="fr-FR"/>
          </a:p>
        </p:txBody>
      </p:sp>
    </p:spTree>
    <p:extLst>
      <p:ext uri="{BB962C8B-B14F-4D97-AF65-F5344CB8AC3E}">
        <p14:creationId xmlns:p14="http://schemas.microsoft.com/office/powerpoint/2010/main" val="3588372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A26F43-94EC-47AB-B5AF-391C2DACA1C3}" type="datetimeFigureOut">
              <a:rPr lang="fr-FR" smtClean="0"/>
              <a:t>14/01/2026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0DFE6F0-73D9-417E-A73C-A9DBA7C890F1}" type="slidenum">
              <a:rPr lang="fr-FR" smtClean="0"/>
              <a:t>‹N°›</a:t>
            </a:fld>
            <a:endParaRPr lang="fr-FR"/>
          </a:p>
        </p:txBody>
      </p:sp>
    </p:spTree>
    <p:extLst>
      <p:ext uri="{BB962C8B-B14F-4D97-AF65-F5344CB8AC3E}">
        <p14:creationId xmlns:p14="http://schemas.microsoft.com/office/powerpoint/2010/main" val="3778975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FA26F43-94EC-47AB-B5AF-391C2DACA1C3}" type="datetimeFigureOut">
              <a:rPr lang="fr-FR" smtClean="0"/>
              <a:t>14/01/2026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0DFE6F0-73D9-417E-A73C-A9DBA7C890F1}" type="slidenum">
              <a:rPr lang="fr-FR" smtClean="0"/>
              <a:t>‹N°›</a:t>
            </a:fld>
            <a:endParaRPr lang="fr-FR"/>
          </a:p>
        </p:txBody>
      </p:sp>
    </p:spTree>
    <p:extLst>
      <p:ext uri="{BB962C8B-B14F-4D97-AF65-F5344CB8AC3E}">
        <p14:creationId xmlns:p14="http://schemas.microsoft.com/office/powerpoint/2010/main" val="354354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FFA26F43-94EC-47AB-B5AF-391C2DACA1C3}" type="datetimeFigureOut">
              <a:rPr lang="fr-FR" smtClean="0"/>
              <a:t>14/01/2026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0DFE6F0-73D9-417E-A73C-A9DBA7C890F1}" type="slidenum">
              <a:rPr lang="fr-FR" smtClean="0"/>
              <a:t>‹N°›</a:t>
            </a:fld>
            <a:endParaRPr lang="fr-FR"/>
          </a:p>
        </p:txBody>
      </p:sp>
    </p:spTree>
    <p:extLst>
      <p:ext uri="{BB962C8B-B14F-4D97-AF65-F5344CB8AC3E}">
        <p14:creationId xmlns:p14="http://schemas.microsoft.com/office/powerpoint/2010/main" val="2922384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FFA26F43-94EC-47AB-B5AF-391C2DACA1C3}" type="datetimeFigureOut">
              <a:rPr lang="fr-FR" smtClean="0"/>
              <a:t>14/01/2026</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D0DFE6F0-73D9-417E-A73C-A9DBA7C890F1}" type="slidenum">
              <a:rPr lang="fr-FR" smtClean="0"/>
              <a:t>‹N°›</a:t>
            </a:fld>
            <a:endParaRPr lang="fr-FR"/>
          </a:p>
        </p:txBody>
      </p:sp>
      <p:sp>
        <p:nvSpPr>
          <p:cNvPr id="8" name="ZoneTexte 7">
            <a:extLst>
              <a:ext uri="{FF2B5EF4-FFF2-40B4-BE49-F238E27FC236}">
                <a16:creationId xmlns:a16="http://schemas.microsoft.com/office/drawing/2014/main" id="{61080F68-9355-CE8B-D619-3D821A598BAD}"/>
              </a:ext>
            </a:extLst>
          </p:cNvPr>
          <p:cNvSpPr txBox="1"/>
          <p:nvPr userDrawn="1">
            <p:extLst>
              <p:ext uri="{1162E1C5-73C7-4A58-AE30-91384D911F3F}">
                <p184:classification xmlns:p184="http://schemas.microsoft.com/office/powerpoint/2018/4/main" val="ftr"/>
              </p:ext>
            </p:extLst>
          </p:nvPr>
        </p:nvSpPr>
        <p:spPr>
          <a:xfrm>
            <a:off x="3406775" y="10475913"/>
            <a:ext cx="771525" cy="152400"/>
          </a:xfrm>
          <a:prstGeom prst="rect">
            <a:avLst/>
          </a:prstGeom>
        </p:spPr>
        <p:txBody>
          <a:bodyPr horzOverflow="overflow" lIns="0" tIns="0" rIns="0" bIns="0">
            <a:spAutoFit/>
          </a:bodyPr>
          <a:lstStyle/>
          <a:p>
            <a:pPr algn="l"/>
            <a:r>
              <a:rPr lang="fr-FR" sz="1000">
                <a:solidFill>
                  <a:srgbClr val="FF0000">
                    <a:alpha val="50000"/>
                  </a:srgbClr>
                </a:solidFill>
                <a:latin typeface="Aptos" panose="020B0004020202020204" pitchFamily="34" charset="0"/>
              </a:rPr>
              <a:t>C2 - Restreint</a:t>
            </a:r>
          </a:p>
        </p:txBody>
      </p:sp>
    </p:spTree>
    <p:extLst>
      <p:ext uri="{BB962C8B-B14F-4D97-AF65-F5344CB8AC3E}">
        <p14:creationId xmlns:p14="http://schemas.microsoft.com/office/powerpoint/2010/main" val="30053591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 14">
            <a:extLst>
              <a:ext uri="{FF2B5EF4-FFF2-40B4-BE49-F238E27FC236}">
                <a16:creationId xmlns:a16="http://schemas.microsoft.com/office/drawing/2014/main" id="{BB1A254B-C05A-A83D-7A4E-E649390C5092}"/>
              </a:ext>
            </a:extLst>
          </p:cNvPr>
          <p:cNvPicPr>
            <a:picLocks noChangeAspect="1"/>
          </p:cNvPicPr>
          <p:nvPr/>
        </p:nvPicPr>
        <p:blipFill rotWithShape="1">
          <a:blip r:embed="rId2"/>
          <a:srcRect l="18439" t="58473" r="68763" b="15362"/>
          <a:stretch/>
        </p:blipFill>
        <p:spPr>
          <a:xfrm>
            <a:off x="5527964" y="7936119"/>
            <a:ext cx="1890726" cy="2174292"/>
          </a:xfrm>
          <a:prstGeom prst="rect">
            <a:avLst/>
          </a:prstGeom>
        </p:spPr>
      </p:pic>
      <p:pic>
        <p:nvPicPr>
          <p:cNvPr id="3" name="Image 2">
            <a:extLst>
              <a:ext uri="{FF2B5EF4-FFF2-40B4-BE49-F238E27FC236}">
                <a16:creationId xmlns:a16="http://schemas.microsoft.com/office/drawing/2014/main" id="{019669B1-B41A-6339-1A69-DBC77E7FB5D9}"/>
              </a:ext>
            </a:extLst>
          </p:cNvPr>
          <p:cNvPicPr>
            <a:picLocks noChangeAspect="1"/>
          </p:cNvPicPr>
          <p:nvPr/>
        </p:nvPicPr>
        <p:blipFill rotWithShape="1">
          <a:blip r:embed="rId2"/>
          <a:srcRect l="32183" t="29687" r="44113" b="15548"/>
          <a:stretch/>
        </p:blipFill>
        <p:spPr>
          <a:xfrm>
            <a:off x="126769" y="2605313"/>
            <a:ext cx="3328827" cy="4326102"/>
          </a:xfrm>
          <a:prstGeom prst="rect">
            <a:avLst/>
          </a:prstGeom>
        </p:spPr>
      </p:pic>
      <p:sp>
        <p:nvSpPr>
          <p:cNvPr id="10" name="Rectangle 9">
            <a:extLst>
              <a:ext uri="{FF2B5EF4-FFF2-40B4-BE49-F238E27FC236}">
                <a16:creationId xmlns:a16="http://schemas.microsoft.com/office/drawing/2014/main" id="{0D475D63-F4B9-4BB4-BBC7-072B260EA953}"/>
              </a:ext>
            </a:extLst>
          </p:cNvPr>
          <p:cNvSpPr/>
          <p:nvPr/>
        </p:nvSpPr>
        <p:spPr>
          <a:xfrm>
            <a:off x="0" y="7001453"/>
            <a:ext cx="7559675" cy="563864"/>
          </a:xfrm>
          <a:prstGeom prst="rect">
            <a:avLst/>
          </a:prstGeom>
          <a:solidFill>
            <a:srgbClr val="5B9BD5"/>
          </a:solidFill>
          <a:ln>
            <a:solidFill>
              <a:srgbClr val="DCBB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0070C0"/>
              </a:solidFill>
            </a:endParaRPr>
          </a:p>
        </p:txBody>
      </p:sp>
      <p:sp>
        <p:nvSpPr>
          <p:cNvPr id="8" name="Rectangle 7">
            <a:extLst>
              <a:ext uri="{FF2B5EF4-FFF2-40B4-BE49-F238E27FC236}">
                <a16:creationId xmlns:a16="http://schemas.microsoft.com/office/drawing/2014/main" id="{E44B2679-FD27-4255-9AFA-01912FD9D070}"/>
              </a:ext>
            </a:extLst>
          </p:cNvPr>
          <p:cNvSpPr/>
          <p:nvPr/>
        </p:nvSpPr>
        <p:spPr>
          <a:xfrm>
            <a:off x="0" y="0"/>
            <a:ext cx="7559675" cy="2513069"/>
          </a:xfrm>
          <a:prstGeom prst="rect">
            <a:avLst/>
          </a:prstGeom>
          <a:solidFill>
            <a:schemeClr val="accent5"/>
          </a:solidFill>
          <a:ln>
            <a:solidFill>
              <a:srgbClr val="DCBB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6600" dirty="0">
              <a:latin typeface="A Song for Jennifer" panose="02000000000000000000" pitchFamily="2" charset="0"/>
            </a:endParaRPr>
          </a:p>
        </p:txBody>
      </p:sp>
      <p:sp>
        <p:nvSpPr>
          <p:cNvPr id="4" name="Rectangle 3">
            <a:extLst>
              <a:ext uri="{FF2B5EF4-FFF2-40B4-BE49-F238E27FC236}">
                <a16:creationId xmlns:a16="http://schemas.microsoft.com/office/drawing/2014/main" id="{3C937195-908E-424F-9B94-EE81BA457C48}"/>
              </a:ext>
            </a:extLst>
          </p:cNvPr>
          <p:cNvSpPr/>
          <p:nvPr/>
        </p:nvSpPr>
        <p:spPr>
          <a:xfrm rot="-180000">
            <a:off x="513615" y="1987051"/>
            <a:ext cx="6755533" cy="732038"/>
          </a:xfrm>
          <a:prstGeom prst="rect">
            <a:avLst/>
          </a:prstGeom>
          <a:solidFill>
            <a:schemeClr val="bg1"/>
          </a:solid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0C43ACFB-9F4D-4823-AEE9-3FCD6A25B09A}"/>
              </a:ext>
            </a:extLst>
          </p:cNvPr>
          <p:cNvSpPr txBox="1"/>
          <p:nvPr/>
        </p:nvSpPr>
        <p:spPr>
          <a:xfrm rot="-180000">
            <a:off x="1941258" y="243594"/>
            <a:ext cx="5815228" cy="1200329"/>
          </a:xfrm>
          <a:prstGeom prst="rect">
            <a:avLst/>
          </a:prstGeom>
          <a:noFill/>
        </p:spPr>
        <p:txBody>
          <a:bodyPr wrap="square" rtlCol="0">
            <a:spAutoFit/>
          </a:bodyPr>
          <a:lstStyle/>
          <a:p>
            <a:pPr algn="ctr"/>
            <a:r>
              <a:rPr lang="fr-FR" sz="4800" dirty="0">
                <a:solidFill>
                  <a:srgbClr val="FFC000"/>
                </a:solidFill>
                <a:latin typeface="A Song for Jennifer" panose="02000000000000000000" pitchFamily="2" charset="0"/>
              </a:rPr>
              <a:t>Groupe Saint Joseph </a:t>
            </a:r>
          </a:p>
          <a:p>
            <a:pPr algn="ctr"/>
            <a:r>
              <a:rPr lang="fr-FR" sz="2400" dirty="0">
                <a:solidFill>
                  <a:srgbClr val="FFC000"/>
                </a:solidFill>
                <a:latin typeface="A Song for Jennifer" panose="02000000000000000000" pitchFamily="2" charset="0"/>
              </a:rPr>
              <a:t>Fraternité chrétienne dédiée aux hommes</a:t>
            </a:r>
            <a:endParaRPr lang="fr-FR" sz="2400" dirty="0">
              <a:solidFill>
                <a:srgbClr val="FFC000"/>
              </a:solidFill>
            </a:endParaRPr>
          </a:p>
        </p:txBody>
      </p:sp>
      <p:sp>
        <p:nvSpPr>
          <p:cNvPr id="9" name="ZoneTexte 8">
            <a:extLst>
              <a:ext uri="{FF2B5EF4-FFF2-40B4-BE49-F238E27FC236}">
                <a16:creationId xmlns:a16="http://schemas.microsoft.com/office/drawing/2014/main" id="{3879E43E-6FB2-41F0-BFAC-8966C987BBE7}"/>
              </a:ext>
            </a:extLst>
          </p:cNvPr>
          <p:cNvSpPr txBox="1"/>
          <p:nvPr/>
        </p:nvSpPr>
        <p:spPr>
          <a:xfrm rot="-180000">
            <a:off x="507020" y="2022921"/>
            <a:ext cx="6774806" cy="677108"/>
          </a:xfrm>
          <a:prstGeom prst="rect">
            <a:avLst/>
          </a:prstGeom>
          <a:noFill/>
        </p:spPr>
        <p:txBody>
          <a:bodyPr wrap="square" rtlCol="0">
            <a:spAutoFit/>
          </a:bodyPr>
          <a:lstStyle/>
          <a:p>
            <a:pPr algn="ctr"/>
            <a:r>
              <a:rPr lang="fr-FR" sz="3800" b="1" dirty="0">
                <a:solidFill>
                  <a:srgbClr val="00B050"/>
                </a:solidFill>
                <a:latin typeface="Bradley Hand ITC" panose="03070402050302030203" pitchFamily="66" charset="0"/>
              </a:rPr>
              <a:t>« Un seul cœur, une seule âme »</a:t>
            </a:r>
          </a:p>
        </p:txBody>
      </p:sp>
      <p:sp>
        <p:nvSpPr>
          <p:cNvPr id="6" name="Rectangle 5">
            <a:extLst>
              <a:ext uri="{FF2B5EF4-FFF2-40B4-BE49-F238E27FC236}">
                <a16:creationId xmlns:a16="http://schemas.microsoft.com/office/drawing/2014/main" id="{FB2ADC82-829C-4F3E-959D-3F232C1287DE}"/>
              </a:ext>
            </a:extLst>
          </p:cNvPr>
          <p:cNvSpPr/>
          <p:nvPr/>
        </p:nvSpPr>
        <p:spPr>
          <a:xfrm>
            <a:off x="0" y="0"/>
            <a:ext cx="7559675" cy="10691813"/>
          </a:xfrm>
          <a:prstGeom prst="rect">
            <a:avLst/>
          </a:prstGeom>
          <a:noFill/>
          <a:ln w="152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2F408112-06CF-429E-A56D-DC3788279C67}"/>
              </a:ext>
            </a:extLst>
          </p:cNvPr>
          <p:cNvSpPr txBox="1"/>
          <p:nvPr/>
        </p:nvSpPr>
        <p:spPr>
          <a:xfrm>
            <a:off x="41564" y="7043846"/>
            <a:ext cx="7559675" cy="523220"/>
          </a:xfrm>
          <a:prstGeom prst="rect">
            <a:avLst/>
          </a:prstGeom>
          <a:noFill/>
        </p:spPr>
        <p:txBody>
          <a:bodyPr wrap="square" rtlCol="0">
            <a:spAutoFit/>
          </a:bodyPr>
          <a:lstStyle/>
          <a:p>
            <a:pPr algn="ctr"/>
            <a:r>
              <a:rPr lang="fr-FR" sz="2800" b="1" i="1" dirty="0">
                <a:solidFill>
                  <a:srgbClr val="F6DB36"/>
                </a:solidFill>
                <a:latin typeface="A Song for Jennifer" panose="02000000000000000000" pitchFamily="2" charset="0"/>
              </a:rPr>
              <a:t>PRIÈRE, PARTAGE, CONVIVIALITÉ</a:t>
            </a:r>
            <a:endParaRPr lang="fr-FR" sz="2800" b="1" i="1" dirty="0">
              <a:solidFill>
                <a:srgbClr val="F6DB36"/>
              </a:solidFill>
            </a:endParaRPr>
          </a:p>
        </p:txBody>
      </p:sp>
      <p:sp>
        <p:nvSpPr>
          <p:cNvPr id="13" name="ZoneTexte 12">
            <a:extLst>
              <a:ext uri="{FF2B5EF4-FFF2-40B4-BE49-F238E27FC236}">
                <a16:creationId xmlns:a16="http://schemas.microsoft.com/office/drawing/2014/main" id="{2DA002C4-4DC0-4590-8CC1-9928F7FBA1F1}"/>
              </a:ext>
            </a:extLst>
          </p:cNvPr>
          <p:cNvSpPr txBox="1"/>
          <p:nvPr/>
        </p:nvSpPr>
        <p:spPr>
          <a:xfrm>
            <a:off x="33250" y="7652505"/>
            <a:ext cx="5494714" cy="2908489"/>
          </a:xfrm>
          <a:prstGeom prst="rect">
            <a:avLst/>
          </a:prstGeom>
          <a:noFill/>
        </p:spPr>
        <p:txBody>
          <a:bodyPr wrap="square" rtlCol="0">
            <a:spAutoFit/>
          </a:bodyPr>
          <a:lstStyle/>
          <a:p>
            <a:pPr algn="ctr"/>
            <a:r>
              <a:rPr lang="fr-FR" sz="1800" b="1" i="1" dirty="0">
                <a:latin typeface="Segoe UI" panose="020B0502040204020203" pitchFamily="34" charset="0"/>
                <a:cs typeface="Segoe UI" panose="020B0502040204020203" pitchFamily="34" charset="0"/>
              </a:rPr>
              <a:t>Déroulé des réunions (19H45 à 22h) </a:t>
            </a:r>
          </a:p>
          <a:p>
            <a:pPr algn="ctr"/>
            <a:endParaRPr lang="fr-FR" sz="1800" b="1" i="1" dirty="0">
              <a:latin typeface="Segoe UI" panose="020B0502040204020203" pitchFamily="34" charset="0"/>
              <a:cs typeface="Segoe UI" panose="020B0502040204020203" pitchFamily="34" charset="0"/>
            </a:endParaRPr>
          </a:p>
          <a:p>
            <a:pPr marL="285750" indent="-285750" algn="just">
              <a:buFont typeface="Arial" panose="020B0604020202020204" pitchFamily="34" charset="0"/>
              <a:buChar char="•"/>
            </a:pPr>
            <a:r>
              <a:rPr lang="fr-FR" sz="1800" b="1" i="1" dirty="0">
                <a:latin typeface="Segoe UI" panose="020B0502040204020203" pitchFamily="34" charset="0"/>
                <a:cs typeface="Segoe UI" panose="020B0502040204020203" pitchFamily="34" charset="0"/>
              </a:rPr>
              <a:t>Apéritif </a:t>
            </a:r>
            <a:r>
              <a:rPr lang="fr-FR" sz="1800" b="1" i="1">
                <a:latin typeface="Segoe UI" panose="020B0502040204020203" pitchFamily="34" charset="0"/>
                <a:cs typeface="Segoe UI" panose="020B0502040204020203" pitchFamily="34" charset="0"/>
              </a:rPr>
              <a:t>dînatoire partagé </a:t>
            </a:r>
            <a:r>
              <a:rPr lang="fr-FR" sz="1800" b="1" i="1" dirty="0">
                <a:latin typeface="Segoe UI" panose="020B0502040204020203" pitchFamily="34" charset="0"/>
                <a:cs typeface="Segoe UI" panose="020B0502040204020203" pitchFamily="34" charset="0"/>
              </a:rPr>
              <a:t>tiré du sac</a:t>
            </a:r>
          </a:p>
          <a:p>
            <a:pPr marL="285750" indent="-285750" algn="just">
              <a:buFont typeface="Arial" panose="020B0604020202020204" pitchFamily="34" charset="0"/>
              <a:buChar char="•"/>
            </a:pPr>
            <a:r>
              <a:rPr lang="fr-FR" sz="1800" b="1" i="1" dirty="0">
                <a:latin typeface="Segoe UI" panose="020B0502040204020203" pitchFamily="34" charset="0"/>
                <a:cs typeface="Segoe UI" panose="020B0502040204020203" pitchFamily="34" charset="0"/>
              </a:rPr>
              <a:t>Thématique animée, échange avec le prêtre</a:t>
            </a:r>
          </a:p>
          <a:p>
            <a:pPr marL="285750" indent="-285750" algn="just">
              <a:buFont typeface="Arial" panose="020B0604020202020204" pitchFamily="34" charset="0"/>
              <a:buChar char="•"/>
            </a:pPr>
            <a:r>
              <a:rPr lang="fr-FR" sz="1800" b="1" i="1" dirty="0">
                <a:latin typeface="Segoe UI" panose="020B0502040204020203" pitchFamily="34" charset="0"/>
                <a:cs typeface="Segoe UI" panose="020B0502040204020203" pitchFamily="34" charset="0"/>
              </a:rPr>
              <a:t>Marche réflexion en binôme</a:t>
            </a:r>
          </a:p>
          <a:p>
            <a:pPr marL="285750" indent="-285750" algn="just">
              <a:spcAft>
                <a:spcPts val="600"/>
              </a:spcAft>
              <a:buFont typeface="Arial" panose="020B0604020202020204" pitchFamily="34" charset="0"/>
              <a:buChar char="•"/>
            </a:pPr>
            <a:r>
              <a:rPr lang="fr-FR" sz="1800" b="1" i="1" dirty="0">
                <a:latin typeface="Segoe UI" panose="020B0502040204020203" pitchFamily="34" charset="0"/>
                <a:cs typeface="Segoe UI" panose="020B0502040204020203" pitchFamily="34" charset="0"/>
              </a:rPr>
              <a:t>Chants et adoration</a:t>
            </a:r>
          </a:p>
          <a:p>
            <a:pPr algn="just"/>
            <a:r>
              <a:rPr lang="fr-FR" sz="1800" i="1" dirty="0">
                <a:latin typeface="Segoe UI" panose="020B0502040204020203" pitchFamily="34" charset="0"/>
                <a:cs typeface="Segoe UI" panose="020B0502040204020203" pitchFamily="34" charset="0"/>
              </a:rPr>
              <a:t>Pour toute demande d’informations, contacter Stéphane </a:t>
            </a:r>
            <a:r>
              <a:rPr lang="fr-FR" sz="1800" i="1" dirty="0" err="1">
                <a:latin typeface="Segoe UI" panose="020B0502040204020203" pitchFamily="34" charset="0"/>
                <a:cs typeface="Segoe UI" panose="020B0502040204020203" pitchFamily="34" charset="0"/>
              </a:rPr>
              <a:t>Laporterie</a:t>
            </a:r>
            <a:r>
              <a:rPr lang="fr-FR" sz="1800" i="1" dirty="0">
                <a:latin typeface="Segoe UI" panose="020B0502040204020203" pitchFamily="34" charset="0"/>
                <a:cs typeface="Segoe UI" panose="020B0502040204020203" pitchFamily="34" charset="0"/>
              </a:rPr>
              <a:t> au 07.60.14.45.61 ou Francis Chautard au 06.11.80.89.86</a:t>
            </a:r>
          </a:p>
          <a:p>
            <a:pPr algn="just"/>
            <a:endParaRPr lang="fr-FR" sz="1600" b="1" i="1" dirty="0">
              <a:latin typeface="Segoe UI" panose="020B0502040204020203" pitchFamily="34" charset="0"/>
              <a:cs typeface="Segoe UI" panose="020B0502040204020203" pitchFamily="34" charset="0"/>
            </a:endParaRPr>
          </a:p>
        </p:txBody>
      </p:sp>
      <p:pic>
        <p:nvPicPr>
          <p:cNvPr id="2" name="Picture 2">
            <a:extLst>
              <a:ext uri="{FF2B5EF4-FFF2-40B4-BE49-F238E27FC236}">
                <a16:creationId xmlns:a16="http://schemas.microsoft.com/office/drawing/2014/main" id="{C620E505-4F39-029E-132C-7726C0AB37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201742" cy="2201742"/>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a:extLst>
              <a:ext uri="{FF2B5EF4-FFF2-40B4-BE49-F238E27FC236}">
                <a16:creationId xmlns:a16="http://schemas.microsoft.com/office/drawing/2014/main" id="{7955DD20-C1F4-F1FC-6143-0DC6BE422D7C}"/>
              </a:ext>
            </a:extLst>
          </p:cNvPr>
          <p:cNvSpPr txBox="1"/>
          <p:nvPr/>
        </p:nvSpPr>
        <p:spPr>
          <a:xfrm>
            <a:off x="3479581" y="2771186"/>
            <a:ext cx="4080094" cy="4316566"/>
          </a:xfrm>
          <a:prstGeom prst="rect">
            <a:avLst/>
          </a:prstGeom>
          <a:noFill/>
        </p:spPr>
        <p:txBody>
          <a:bodyPr wrap="square" rtlCol="0">
            <a:spAutoFit/>
          </a:bodyPr>
          <a:lstStyle/>
          <a:p>
            <a:pPr algn="ctr"/>
            <a:r>
              <a:rPr lang="fr-FR" sz="1600" b="1" dirty="0">
                <a:latin typeface="Segoe UI" panose="020B0502040204020203" pitchFamily="34" charset="0"/>
                <a:cs typeface="Segoe UI" panose="020B0502040204020203" pitchFamily="34" charset="0"/>
              </a:rPr>
              <a:t>Planning annuel 2025/2026</a:t>
            </a:r>
          </a:p>
          <a:p>
            <a:pPr algn="ctr"/>
            <a:r>
              <a:rPr lang="fr-FR" sz="1600" b="1" dirty="0">
                <a:latin typeface="Segoe UI" panose="020B0502040204020203" pitchFamily="34" charset="0"/>
                <a:cs typeface="Segoe UI" panose="020B0502040204020203" pitchFamily="34" charset="0"/>
              </a:rPr>
              <a:t>(susceptible d’évoluer)</a:t>
            </a:r>
          </a:p>
          <a:p>
            <a:pPr algn="just"/>
            <a:endParaRPr lang="fr-FR" sz="1000" b="1" dirty="0">
              <a:latin typeface="Segoe UI" panose="020B0502040204020203" pitchFamily="34" charset="0"/>
              <a:cs typeface="Segoe UI" panose="020B0502040204020203" pitchFamily="34" charset="0"/>
            </a:endParaRPr>
          </a:p>
          <a:p>
            <a:pPr marL="285750" indent="-285750" algn="just">
              <a:buFont typeface="Arial" panose="020B0604020202020204" pitchFamily="34" charset="0"/>
              <a:buChar char="•"/>
            </a:pPr>
            <a:r>
              <a:rPr lang="fr-FR" sz="1550" b="1" dirty="0">
                <a:latin typeface="Segoe UI" panose="020B0502040204020203" pitchFamily="34" charset="0"/>
                <a:cs typeface="Segoe UI" panose="020B0502040204020203" pitchFamily="34" charset="0"/>
              </a:rPr>
              <a:t>18/09/2025 à Saint Maurice de Beynost – thème : Sainte Faustine et la divine miséricorde</a:t>
            </a:r>
          </a:p>
          <a:p>
            <a:pPr marL="285750" indent="-285750" algn="just">
              <a:buFont typeface="Arial" panose="020B0604020202020204" pitchFamily="34" charset="0"/>
              <a:buChar char="•"/>
            </a:pPr>
            <a:r>
              <a:rPr lang="fr-FR" sz="1550" b="1" dirty="0">
                <a:latin typeface="Segoe UI" panose="020B0502040204020203" pitchFamily="34" charset="0"/>
                <a:cs typeface="Segoe UI" panose="020B0502040204020203" pitchFamily="34" charset="0"/>
              </a:rPr>
              <a:t>16/10/2025 à Beynost – thème : le curé d’Ars</a:t>
            </a:r>
          </a:p>
          <a:p>
            <a:pPr marL="285750" indent="-285750" algn="just">
              <a:buFont typeface="Arial" panose="020B0604020202020204" pitchFamily="34" charset="0"/>
              <a:buChar char="•"/>
            </a:pPr>
            <a:r>
              <a:rPr lang="fr-FR" sz="1550" b="1" dirty="0">
                <a:latin typeface="Segoe UI" panose="020B0502040204020203" pitchFamily="34" charset="0"/>
                <a:cs typeface="Segoe UI" panose="020B0502040204020203" pitchFamily="34" charset="0"/>
              </a:rPr>
              <a:t>20/11/2025 aux </a:t>
            </a:r>
            <a:r>
              <a:rPr lang="fr-FR" sz="1550" b="1" dirty="0" err="1">
                <a:latin typeface="Segoe UI" panose="020B0502040204020203" pitchFamily="34" charset="0"/>
                <a:cs typeface="Segoe UI" panose="020B0502040204020203" pitchFamily="34" charset="0"/>
              </a:rPr>
              <a:t>Echets</a:t>
            </a:r>
            <a:r>
              <a:rPr lang="fr-FR" sz="1550" b="1" dirty="0">
                <a:latin typeface="Segoe UI" panose="020B0502040204020203" pitchFamily="34" charset="0"/>
                <a:cs typeface="Segoe UI" panose="020B0502040204020203" pitchFamily="34" charset="0"/>
              </a:rPr>
              <a:t> – thème : Padre Pio et les stigmates</a:t>
            </a:r>
          </a:p>
          <a:p>
            <a:pPr marL="285750" indent="-285750" algn="just">
              <a:buFont typeface="Arial" panose="020B0604020202020204" pitchFamily="34" charset="0"/>
              <a:buChar char="•"/>
            </a:pPr>
            <a:r>
              <a:rPr lang="fr-FR" sz="1550" b="1" dirty="0">
                <a:latin typeface="Segoe UI" panose="020B0502040204020203" pitchFamily="34" charset="0"/>
                <a:cs typeface="Segoe UI" panose="020B0502040204020203" pitchFamily="34" charset="0"/>
              </a:rPr>
              <a:t>18/12/2025 à Miribel</a:t>
            </a:r>
          </a:p>
          <a:p>
            <a:pPr marL="285750" indent="-285750" algn="just">
              <a:buFont typeface="Arial" panose="020B0604020202020204" pitchFamily="34" charset="0"/>
              <a:buChar char="•"/>
            </a:pPr>
            <a:r>
              <a:rPr lang="fr-FR" sz="1550" b="1" dirty="0">
                <a:latin typeface="Segoe UI" panose="020B0502040204020203" pitchFamily="34" charset="0"/>
                <a:cs typeface="Segoe UI" panose="020B0502040204020203" pitchFamily="34" charset="0"/>
              </a:rPr>
              <a:t>15/01/2026 à </a:t>
            </a:r>
            <a:r>
              <a:rPr lang="fr-FR" sz="1550" b="1" dirty="0" err="1">
                <a:latin typeface="Segoe UI" panose="020B0502040204020203" pitchFamily="34" charset="0"/>
                <a:cs typeface="Segoe UI" panose="020B0502040204020203" pitchFamily="34" charset="0"/>
              </a:rPr>
              <a:t>Thil</a:t>
            </a:r>
            <a:endParaRPr lang="fr-FR" sz="1550" b="1" dirty="0">
              <a:latin typeface="Segoe UI" panose="020B0502040204020203" pitchFamily="34" charset="0"/>
              <a:cs typeface="Segoe UI" panose="020B0502040204020203" pitchFamily="34" charset="0"/>
            </a:endParaRPr>
          </a:p>
          <a:p>
            <a:pPr marL="285750" indent="-285750" algn="just">
              <a:buFont typeface="Arial" panose="020B0604020202020204" pitchFamily="34" charset="0"/>
              <a:buChar char="•"/>
            </a:pPr>
            <a:r>
              <a:rPr lang="fr-FR" sz="1550" b="1" dirty="0">
                <a:latin typeface="Segoe UI" panose="020B0502040204020203" pitchFamily="34" charset="0"/>
                <a:cs typeface="Segoe UI" panose="020B0502040204020203" pitchFamily="34" charset="0"/>
              </a:rPr>
              <a:t>26/02/2026 à Beynost</a:t>
            </a:r>
          </a:p>
          <a:p>
            <a:pPr marL="285750" indent="-285750" algn="just">
              <a:buFont typeface="Arial" panose="020B0604020202020204" pitchFamily="34" charset="0"/>
              <a:buChar char="•"/>
            </a:pPr>
            <a:r>
              <a:rPr lang="fr-FR" sz="1550" b="1" dirty="0">
                <a:latin typeface="Segoe UI" panose="020B0502040204020203" pitchFamily="34" charset="0"/>
                <a:cs typeface="Segoe UI" panose="020B0502040204020203" pitchFamily="34" charset="0"/>
              </a:rPr>
              <a:t>19/03/2026 à Saint-Maurice de Beynost </a:t>
            </a:r>
          </a:p>
          <a:p>
            <a:pPr marL="285750" indent="-285750" algn="just">
              <a:buFont typeface="Arial" panose="020B0604020202020204" pitchFamily="34" charset="0"/>
              <a:buChar char="•"/>
            </a:pPr>
            <a:r>
              <a:rPr lang="fr-FR" sz="1550" b="1" dirty="0">
                <a:latin typeface="Segoe UI" panose="020B0502040204020203" pitchFamily="34" charset="0"/>
                <a:cs typeface="Segoe UI" panose="020B0502040204020203" pitchFamily="34" charset="0"/>
              </a:rPr>
              <a:t>16/04/2026 à Neyron</a:t>
            </a:r>
          </a:p>
          <a:p>
            <a:pPr marL="285750" indent="-285750" algn="just">
              <a:buFont typeface="Arial" panose="020B0604020202020204" pitchFamily="34" charset="0"/>
              <a:buChar char="•"/>
            </a:pPr>
            <a:r>
              <a:rPr lang="fr-FR" sz="1550" b="1" dirty="0">
                <a:latin typeface="Segoe UI" panose="020B0502040204020203" pitchFamily="34" charset="0"/>
                <a:cs typeface="Segoe UI" panose="020B0502040204020203" pitchFamily="34" charset="0"/>
              </a:rPr>
              <a:t>21/05/2026 aux </a:t>
            </a:r>
            <a:r>
              <a:rPr lang="fr-FR" sz="1550" b="1" dirty="0" err="1">
                <a:latin typeface="Segoe UI" panose="020B0502040204020203" pitchFamily="34" charset="0"/>
                <a:cs typeface="Segoe UI" panose="020B0502040204020203" pitchFamily="34" charset="0"/>
              </a:rPr>
              <a:t>Echets</a:t>
            </a:r>
            <a:endParaRPr lang="fr-FR" sz="1550" b="1" dirty="0">
              <a:latin typeface="Segoe UI" panose="020B0502040204020203" pitchFamily="34" charset="0"/>
              <a:cs typeface="Segoe UI" panose="020B0502040204020203" pitchFamily="34" charset="0"/>
            </a:endParaRPr>
          </a:p>
          <a:p>
            <a:pPr marL="285750" indent="-285750" algn="just">
              <a:buFont typeface="Arial" panose="020B0604020202020204" pitchFamily="34" charset="0"/>
              <a:buChar char="•"/>
            </a:pPr>
            <a:r>
              <a:rPr lang="fr-FR" sz="1550" b="1" dirty="0">
                <a:latin typeface="Segoe UI" panose="020B0502040204020203" pitchFamily="34" charset="0"/>
                <a:cs typeface="Segoe UI" panose="020B0502040204020203" pitchFamily="34" charset="0"/>
              </a:rPr>
              <a:t>16/06/2026 à Miribel</a:t>
            </a:r>
          </a:p>
        </p:txBody>
      </p:sp>
    </p:spTree>
    <p:extLst>
      <p:ext uri="{BB962C8B-B14F-4D97-AF65-F5344CB8AC3E}">
        <p14:creationId xmlns:p14="http://schemas.microsoft.com/office/powerpoint/2010/main" val="275870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3983088-94BE-0EFE-3625-D7228611E863}"/>
              </a:ext>
            </a:extLst>
          </p:cNvPr>
          <p:cNvSpPr/>
          <p:nvPr/>
        </p:nvSpPr>
        <p:spPr>
          <a:xfrm>
            <a:off x="116127" y="78377"/>
            <a:ext cx="7341949" cy="1653065"/>
          </a:xfrm>
          <a:prstGeom prst="rect">
            <a:avLst/>
          </a:prstGeom>
          <a:solidFill>
            <a:schemeClr val="bg1"/>
          </a:solid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a:extLst>
              <a:ext uri="{FF2B5EF4-FFF2-40B4-BE49-F238E27FC236}">
                <a16:creationId xmlns:a16="http://schemas.microsoft.com/office/drawing/2014/main" id="{0C139D7D-2D05-C728-3A98-6E5442E968E4}"/>
              </a:ext>
            </a:extLst>
          </p:cNvPr>
          <p:cNvSpPr/>
          <p:nvPr/>
        </p:nvSpPr>
        <p:spPr>
          <a:xfrm rot="-180000">
            <a:off x="365769" y="9543574"/>
            <a:ext cx="6755533" cy="732038"/>
          </a:xfrm>
          <a:prstGeom prst="rect">
            <a:avLst/>
          </a:prstGeom>
          <a:solidFill>
            <a:schemeClr val="bg1"/>
          </a:solid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9">
            <a:extLst>
              <a:ext uri="{FF2B5EF4-FFF2-40B4-BE49-F238E27FC236}">
                <a16:creationId xmlns:a16="http://schemas.microsoft.com/office/drawing/2014/main" id="{BDA061E2-4C29-E185-0CD8-CCBA301F02EF}"/>
              </a:ext>
            </a:extLst>
          </p:cNvPr>
          <p:cNvSpPr>
            <a:spLocks noChangeArrowheads="1"/>
          </p:cNvSpPr>
          <p:nvPr/>
        </p:nvSpPr>
        <p:spPr bwMode="auto">
          <a:xfrm>
            <a:off x="0" y="0"/>
            <a:ext cx="385921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700" b="0" i="0" u="none" strike="noStrike" cap="none" normalizeH="0" baseline="0">
                <a:ln>
                  <a:noFill/>
                </a:ln>
                <a:solidFill>
                  <a:srgbClr val="000000"/>
                </a:solidFill>
                <a:effectLst/>
                <a:latin typeface="Arial" panose="020B0604020202020204" pitchFamily="34" charset="0"/>
                <a:cs typeface="Arial" panose="020B0604020202020204" pitchFamily="34" charset="0"/>
              </a:rPr>
            </a:br>
            <a:endParaRPr kumimoji="0" lang="fr-FR" altLang="fr-FR" sz="700" b="0" i="0" u="none" strike="noStrike" cap="none" normalizeH="0" baseline="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id="{D0804106-9C93-088E-8F13-192E511DC50D}"/>
              </a:ext>
            </a:extLst>
          </p:cNvPr>
          <p:cNvSpPr/>
          <p:nvPr/>
        </p:nvSpPr>
        <p:spPr>
          <a:xfrm>
            <a:off x="351243" y="239924"/>
            <a:ext cx="6958783" cy="132343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a:r>
              <a:rPr kumimoji="0" lang="fr-FR" altLang="fr-FR" sz="4000" b="1" i="0" u="none" strike="noStrike" normalizeH="0" baseline="0" dirty="0">
                <a:ln w="0"/>
                <a:solidFill>
                  <a:srgbClr val="00B050"/>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C’est  quoi  le </a:t>
            </a:r>
            <a:r>
              <a:rPr kumimoji="0" lang="fr-FR" altLang="fr-FR" sz="3600" b="1" i="0" u="none" strike="noStrike" normalizeH="0" baseline="0" dirty="0">
                <a:ln w="0"/>
                <a:solidFill>
                  <a:srgbClr val="00B050"/>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Groupe</a:t>
            </a:r>
            <a:r>
              <a:rPr kumimoji="0" lang="fr-FR" altLang="fr-FR" sz="4000" b="1" i="0" u="none" strike="noStrike" normalizeH="0" baseline="0" dirty="0">
                <a:ln w="0"/>
                <a:solidFill>
                  <a:srgbClr val="00B050"/>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 </a:t>
            </a:r>
          </a:p>
          <a:p>
            <a:pPr algn="ctr"/>
            <a:r>
              <a:rPr kumimoji="0" lang="fr-FR" altLang="fr-FR" sz="4000" b="1" i="0" u="none" strike="noStrike" normalizeH="0" baseline="0" dirty="0">
                <a:ln w="0"/>
                <a:solidFill>
                  <a:srgbClr val="00B050"/>
                </a:solidFill>
                <a:effectLst>
                  <a:outerShdw blurRad="38100" dist="25400" dir="5400000" algn="ctr" rotWithShape="0">
                    <a:srgbClr val="6E747A">
                      <a:alpha val="43000"/>
                    </a:srgbClr>
                  </a:outerShdw>
                </a:effectLst>
                <a:latin typeface="Arial" panose="020B0604020202020204" pitchFamily="34" charset="0"/>
                <a:cs typeface="Arial" panose="020B0604020202020204" pitchFamily="34" charset="0"/>
              </a:rPr>
              <a:t>St JOSEPH  ? </a:t>
            </a:r>
            <a:endParaRPr lang="fr-FR" sz="4000" b="1" dirty="0">
              <a:ln w="0"/>
              <a:solidFill>
                <a:srgbClr val="00B050"/>
              </a:solidFill>
              <a:effectLst>
                <a:outerShdw blurRad="38100" dist="25400" dir="5400000" algn="ctr" rotWithShape="0">
                  <a:srgbClr val="6E747A">
                    <a:alpha val="43000"/>
                  </a:srgbClr>
                </a:outerShdw>
              </a:effectLst>
            </a:endParaRPr>
          </a:p>
        </p:txBody>
      </p:sp>
      <p:sp>
        <p:nvSpPr>
          <p:cNvPr id="4" name="ZoneTexte 3">
            <a:extLst>
              <a:ext uri="{FF2B5EF4-FFF2-40B4-BE49-F238E27FC236}">
                <a16:creationId xmlns:a16="http://schemas.microsoft.com/office/drawing/2014/main" id="{78A075C8-37A0-6C3D-F535-A563A5C82B6D}"/>
              </a:ext>
            </a:extLst>
          </p:cNvPr>
          <p:cNvSpPr txBox="1"/>
          <p:nvPr/>
        </p:nvSpPr>
        <p:spPr>
          <a:xfrm>
            <a:off x="335279" y="1892989"/>
            <a:ext cx="6990709" cy="8371523"/>
          </a:xfrm>
          <a:prstGeom prst="rect">
            <a:avLst/>
          </a:prstGeom>
          <a:noFill/>
        </p:spPr>
        <p:txBody>
          <a:bodyPr wrap="square" rtlCol="0">
            <a:spAutoFit/>
          </a:bodyPr>
          <a:lstStyle/>
          <a:p>
            <a:pPr algn="just"/>
            <a: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p>
          <a:p>
            <a:pPr algn="just"/>
            <a:r>
              <a:rPr lang="fr-FR" altLang="fr-FR" b="1" dirty="0">
                <a:solidFill>
                  <a:srgbClr val="000000"/>
                </a:solidFill>
                <a:latin typeface="Arial" panose="020B0604020202020204" pitchFamily="34" charset="0"/>
                <a:cs typeface="Arial" panose="020B0604020202020204" pitchFamily="34" charset="0"/>
              </a:rPr>
              <a:t>	</a:t>
            </a:r>
            <a: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Le groupe Saint Joseph de la paroisse de Miribel est une fraternité chrétienne d’hommes à  partir de 18 ans, marié ou célibataire, père de famille ou non, clerc ou laïc qui se réunit chaque mois dans un des sept clochers de la paroisse, dans un esprit d’ouverture et de bienveillance.</a:t>
            </a:r>
          </a:p>
          <a:p>
            <a:endParaRPr lang="fr-FR" altLang="fr-FR" b="1" dirty="0">
              <a:solidFill>
                <a:srgbClr val="000000"/>
              </a:solidFill>
              <a:latin typeface="Arial" panose="020B0604020202020204" pitchFamily="34" charset="0"/>
              <a:cs typeface="Arial" panose="020B0604020202020204" pitchFamily="34" charset="0"/>
            </a:endParaRPr>
          </a:p>
          <a:p>
            <a:endPar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r>
              <a:rPr lang="fr-FR" altLang="fr-FR" b="1" dirty="0">
                <a:solidFill>
                  <a:srgbClr val="000000"/>
                </a:solidFill>
                <a:latin typeface="Arial" panose="020B0604020202020204" pitchFamily="34" charset="0"/>
                <a:cs typeface="Arial" panose="020B0604020202020204" pitchFamily="34" charset="0"/>
              </a:rPr>
              <a:t>L</a:t>
            </a:r>
            <a: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es 3 piliers sur lesquels nous nous  reposons :</a:t>
            </a:r>
            <a:b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br>
            <a:b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br>
            <a:r>
              <a:rPr kumimoji="0" lang="fr-FR" altLang="fr-FR" b="1" i="0" u="none" strike="noStrike" cap="none" normalizeH="0" baseline="0" dirty="0">
                <a:ln>
                  <a:noFill/>
                </a:ln>
                <a:solidFill>
                  <a:srgbClr val="000000"/>
                </a:solidFill>
                <a:effectLst/>
                <a:latin typeface="Arial" panose="020B0604020202020204" pitchFamily="34" charset="0"/>
                <a:cs typeface="Arial" panose="020B0604020202020204" pitchFamily="34" charset="0"/>
              </a:rPr>
              <a:t>LA CONVIVIALIT</a:t>
            </a:r>
            <a:r>
              <a:rPr lang="fr-FR" b="1" dirty="0">
                <a:latin typeface="Arial" panose="020B0604020202020204" pitchFamily="34" charset="0"/>
                <a:cs typeface="Arial" panose="020B0604020202020204" pitchFamily="34" charset="0"/>
              </a:rPr>
              <a:t>É</a:t>
            </a:r>
            <a:r>
              <a:rPr kumimoji="0" lang="fr-FR" altLang="fr-FR" sz="16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	</a:t>
            </a:r>
            <a:r>
              <a:rPr kumimoji="0" lang="fr-FR" altLang="fr-FR" sz="1600" i="0" u="none" strike="noStrike" cap="none" normalizeH="0" baseline="0" dirty="0">
                <a:ln>
                  <a:noFill/>
                </a:ln>
                <a:solidFill>
                  <a:srgbClr val="000000"/>
                </a:solidFill>
                <a:effectLst/>
                <a:latin typeface="Arial" panose="020B0604020202020204" pitchFamily="34" charset="0"/>
                <a:cs typeface="Arial" panose="020B0604020202020204" pitchFamily="34" charset="0"/>
              </a:rPr>
              <a:t>afi</a:t>
            </a:r>
            <a:r>
              <a:rPr lang="fr-FR" altLang="fr-FR" sz="1600" dirty="0">
                <a:solidFill>
                  <a:srgbClr val="000000"/>
                </a:solidFill>
                <a:latin typeface="Arial" panose="020B0604020202020204" pitchFamily="34" charset="0"/>
                <a:cs typeface="Arial" panose="020B0604020202020204" pitchFamily="34" charset="0"/>
              </a:rPr>
              <a:t>n  de nourrir nos  corps et de créer un climat  					propice à  la  confiance.</a:t>
            </a:r>
            <a:br>
              <a:rPr lang="fr-FR" altLang="fr-FR" sz="1800" b="1" dirty="0">
                <a:solidFill>
                  <a:srgbClr val="000000"/>
                </a:solidFill>
                <a:latin typeface="Arial" panose="020B0604020202020204" pitchFamily="34" charset="0"/>
                <a:cs typeface="Arial" panose="020B0604020202020204" pitchFamily="34" charset="0"/>
              </a:rPr>
            </a:br>
            <a:br>
              <a:rPr lang="fr-FR" altLang="fr-FR" sz="1800" b="1" dirty="0">
                <a:solidFill>
                  <a:srgbClr val="000000"/>
                </a:solidFill>
                <a:latin typeface="Arial" panose="020B0604020202020204" pitchFamily="34" charset="0"/>
                <a:cs typeface="Arial" panose="020B0604020202020204" pitchFamily="34" charset="0"/>
              </a:rPr>
            </a:br>
            <a:r>
              <a:rPr lang="fr-FR" altLang="fr-FR" b="1" dirty="0">
                <a:solidFill>
                  <a:srgbClr val="000000"/>
                </a:solidFill>
                <a:latin typeface="Arial" panose="020B0604020202020204" pitchFamily="34" charset="0"/>
                <a:cs typeface="Arial" panose="020B0604020202020204" pitchFamily="34" charset="0"/>
              </a:rPr>
              <a:t>LE PARTAGE</a:t>
            </a:r>
            <a:r>
              <a:rPr lang="fr-FR" altLang="fr-FR" sz="1600" b="1" dirty="0">
                <a:solidFill>
                  <a:srgbClr val="000000"/>
                </a:solidFill>
                <a:latin typeface="Arial" panose="020B0604020202020204" pitchFamily="34" charset="0"/>
                <a:cs typeface="Arial" panose="020B0604020202020204" pitchFamily="34" charset="0"/>
              </a:rPr>
              <a:t>		</a:t>
            </a:r>
            <a:r>
              <a:rPr lang="fr-FR" altLang="fr-FR" sz="1600" dirty="0">
                <a:solidFill>
                  <a:srgbClr val="000000"/>
                </a:solidFill>
                <a:latin typeface="Arial" panose="020B0604020202020204" pitchFamily="34" charset="0"/>
                <a:cs typeface="Arial" panose="020B0604020202020204" pitchFamily="34" charset="0"/>
              </a:rPr>
              <a:t>afin de nourrir les réflexions des uns 							et des autres.</a:t>
            </a:r>
            <a:br>
              <a:rPr lang="fr-FR" altLang="fr-FR" sz="1800" b="1" dirty="0">
                <a:solidFill>
                  <a:srgbClr val="000000"/>
                </a:solidFill>
                <a:latin typeface="Arial" panose="020B0604020202020204" pitchFamily="34" charset="0"/>
                <a:cs typeface="Arial" panose="020B0604020202020204" pitchFamily="34" charset="0"/>
              </a:rPr>
            </a:br>
            <a:br>
              <a:rPr lang="fr-FR" altLang="fr-FR" sz="1800" b="1" dirty="0">
                <a:solidFill>
                  <a:srgbClr val="000000"/>
                </a:solidFill>
                <a:latin typeface="Arial" panose="020B0604020202020204" pitchFamily="34" charset="0"/>
                <a:cs typeface="Arial" panose="020B0604020202020204" pitchFamily="34" charset="0"/>
              </a:rPr>
            </a:br>
            <a:r>
              <a:rPr lang="fr-FR" altLang="fr-FR" sz="1800" b="1" dirty="0">
                <a:solidFill>
                  <a:srgbClr val="000000"/>
                </a:solidFill>
                <a:latin typeface="Arial" panose="020B0604020202020204" pitchFamily="34" charset="0"/>
                <a:cs typeface="Arial" panose="020B0604020202020204" pitchFamily="34" charset="0"/>
              </a:rPr>
              <a:t>LA </a:t>
            </a:r>
            <a:r>
              <a:rPr lang="fr-FR" sz="1800" b="1" dirty="0">
                <a:latin typeface="Arial" panose="020B0604020202020204" pitchFamily="34" charset="0"/>
                <a:cs typeface="Arial" panose="020B0604020202020204" pitchFamily="34" charset="0"/>
              </a:rPr>
              <a:t>PRIÈRE</a:t>
            </a:r>
            <a:r>
              <a:rPr lang="fr-FR" sz="1800" b="1" i="1" dirty="0">
                <a:solidFill>
                  <a:srgbClr val="F6DB36"/>
                </a:solidFill>
                <a:latin typeface="Arial" panose="020B0604020202020204" pitchFamily="34" charset="0"/>
                <a:cs typeface="Arial" panose="020B0604020202020204" pitchFamily="34" charset="0"/>
              </a:rPr>
              <a:t> </a:t>
            </a:r>
            <a:r>
              <a:rPr lang="fr-FR" altLang="fr-FR" sz="1800" b="1" dirty="0">
                <a:solidFill>
                  <a:srgbClr val="000000"/>
                </a:solidFill>
                <a:latin typeface="Arial" panose="020B0604020202020204" pitchFamily="34" charset="0"/>
                <a:cs typeface="Arial" panose="020B0604020202020204" pitchFamily="34" charset="0"/>
              </a:rPr>
              <a:t>			</a:t>
            </a:r>
            <a:r>
              <a:rPr lang="fr-FR" altLang="fr-FR" sz="1600" dirty="0">
                <a:solidFill>
                  <a:srgbClr val="000000"/>
                </a:solidFill>
                <a:latin typeface="Arial" panose="020B0604020202020204" pitchFamily="34" charset="0"/>
                <a:cs typeface="Arial" panose="020B0604020202020204" pitchFamily="34" charset="0"/>
              </a:rPr>
              <a:t>afin  de nourrir nos âmes au Christ 								qui est la source.</a:t>
            </a:r>
            <a:endParaRPr lang="fr-FR" altLang="fr-FR" sz="1800" b="1" dirty="0">
              <a:solidFill>
                <a:srgbClr val="000000"/>
              </a:solidFill>
              <a:latin typeface="Arial" panose="020B0604020202020204" pitchFamily="34" charset="0"/>
              <a:cs typeface="Arial" panose="020B0604020202020204" pitchFamily="34" charset="0"/>
            </a:endParaRPr>
          </a:p>
          <a:p>
            <a:pPr algn="ctr"/>
            <a:endParaRPr lang="fr-FR" altLang="fr-FR" b="1" dirty="0">
              <a:solidFill>
                <a:srgbClr val="000000"/>
              </a:solidFill>
              <a:latin typeface="Arial" panose="020B0604020202020204" pitchFamily="34" charset="0"/>
              <a:cs typeface="Arial" panose="020B0604020202020204" pitchFamily="34" charset="0"/>
            </a:endParaRPr>
          </a:p>
          <a:p>
            <a:pPr algn="ctr"/>
            <a: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  En  complément des  rencontres mensuelles,  le groupe  organise des activités spécifiques : </a:t>
            </a:r>
            <a:b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br>
            <a:b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br>
            <a: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  Services auprès de  la  paroisse :</a:t>
            </a:r>
            <a:b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br>
            <a: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nettoyage,  bricolage,  animation messe</a:t>
            </a:r>
            <a:b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br>
            <a: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 Rencontres  avec un grand témoin. </a:t>
            </a:r>
            <a:b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br>
            <a:r>
              <a:rPr kumimoji="0" lang="fr-FR" altLang="fr-FR" sz="18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 Actions de services auprès des plus fragiles et entre frères</a:t>
            </a:r>
            <a:r>
              <a:rPr kumimoji="0" lang="fr-FR" altLang="fr-FR" sz="2200" b="1" i="0" u="none" strike="noStrike" cap="none" normalizeH="0" baseline="0" dirty="0">
                <a:ln>
                  <a:noFill/>
                </a:ln>
                <a:solidFill>
                  <a:srgbClr val="000000"/>
                </a:solidFill>
                <a:effectLst/>
                <a:latin typeface="Arial" panose="020B0604020202020204" pitchFamily="34" charset="0"/>
                <a:cs typeface="Arial" panose="020B0604020202020204" pitchFamily="34" charset="0"/>
              </a:rPr>
              <a:t>.</a:t>
            </a:r>
            <a:br>
              <a:rPr kumimoji="0" lang="fr-FR" altLang="fr-FR" sz="800" b="0" i="0" u="none" strike="noStrike" cap="none" normalizeH="0" baseline="0" dirty="0">
                <a:ln>
                  <a:noFill/>
                </a:ln>
                <a:solidFill>
                  <a:srgbClr val="000000"/>
                </a:solidFill>
                <a:effectLst/>
                <a:latin typeface="Arial" panose="020B0604020202020204" pitchFamily="34" charset="0"/>
                <a:cs typeface="Arial" panose="020B0604020202020204" pitchFamily="34" charset="0"/>
              </a:rPr>
            </a:br>
            <a:br>
              <a:rPr lang="fr-FR" altLang="fr-FR" sz="1800" b="1" dirty="0">
                <a:solidFill>
                  <a:srgbClr val="000000"/>
                </a:solidFill>
                <a:latin typeface="Arial" panose="020B0604020202020204" pitchFamily="34" charset="0"/>
                <a:cs typeface="Arial" panose="020B0604020202020204" pitchFamily="34" charset="0"/>
              </a:rPr>
            </a:br>
            <a:br>
              <a:rPr lang="fr-FR" altLang="fr-FR" sz="1800" b="1" dirty="0">
                <a:solidFill>
                  <a:srgbClr val="000000"/>
                </a:solidFill>
                <a:latin typeface="Arial" panose="020B0604020202020204" pitchFamily="34" charset="0"/>
                <a:cs typeface="Arial" panose="020B0604020202020204" pitchFamily="34" charset="0"/>
              </a:rPr>
            </a:br>
            <a:endParaRPr lang="fr-FR" dirty="0"/>
          </a:p>
        </p:txBody>
      </p:sp>
      <p:sp>
        <p:nvSpPr>
          <p:cNvPr id="8" name="ZoneTexte 7">
            <a:extLst>
              <a:ext uri="{FF2B5EF4-FFF2-40B4-BE49-F238E27FC236}">
                <a16:creationId xmlns:a16="http://schemas.microsoft.com/office/drawing/2014/main" id="{4A9393AC-3BBE-8640-7FA2-E1A3A2C5D99F}"/>
              </a:ext>
            </a:extLst>
          </p:cNvPr>
          <p:cNvSpPr txBox="1"/>
          <p:nvPr/>
        </p:nvSpPr>
        <p:spPr>
          <a:xfrm rot="21434201">
            <a:off x="1569502" y="9555649"/>
            <a:ext cx="4579422" cy="707886"/>
          </a:xfrm>
          <a:prstGeom prst="rect">
            <a:avLst/>
          </a:prstGeom>
          <a:noFill/>
        </p:spPr>
        <p:txBody>
          <a:bodyPr wrap="square">
            <a:spAutoFit/>
          </a:bodyPr>
          <a:lstStyle/>
          <a:p>
            <a:pPr algn="ctr"/>
            <a:r>
              <a:rPr lang="fr-FR" sz="4000" b="1" dirty="0">
                <a:solidFill>
                  <a:srgbClr val="00B050"/>
                </a:solidFill>
                <a:latin typeface="Bradley Hand ITC" panose="03070402050302030203" pitchFamily="66" charset="0"/>
              </a:rPr>
              <a:t>« Venez et  voyez »</a:t>
            </a:r>
          </a:p>
        </p:txBody>
      </p:sp>
    </p:spTree>
    <p:extLst>
      <p:ext uri="{BB962C8B-B14F-4D97-AF65-F5344CB8AC3E}">
        <p14:creationId xmlns:p14="http://schemas.microsoft.com/office/powerpoint/2010/main" val="3889096852"/>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7108</TotalTime>
  <Words>339</Words>
  <Application>Microsoft Office PowerPoint</Application>
  <PresentationFormat>Personnalisé</PresentationFormat>
  <Paragraphs>35</Paragraphs>
  <Slides>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vt:i4>
      </vt:variant>
    </vt:vector>
  </HeadingPairs>
  <TitlesOfParts>
    <vt:vector size="10" baseType="lpstr">
      <vt:lpstr>A Song for Jennifer</vt:lpstr>
      <vt:lpstr>Aptos</vt:lpstr>
      <vt:lpstr>Arial</vt:lpstr>
      <vt:lpstr>Bradley Hand ITC</vt:lpstr>
      <vt:lpstr>Calibri</vt:lpstr>
      <vt:lpstr>Calibri Light</vt:lpstr>
      <vt:lpstr>Segoe UI</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Sebastien Facq</dc:creator>
  <cp:lastModifiedBy>COUSSE Olivier</cp:lastModifiedBy>
  <cp:revision>41</cp:revision>
  <dcterms:created xsi:type="dcterms:W3CDTF">2021-09-19T17:57:00Z</dcterms:created>
  <dcterms:modified xsi:type="dcterms:W3CDTF">2026-01-14T12:27:04Z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519655-bb19-45a9-893e-bbf58a36881c_Enabled">
    <vt:lpwstr>true</vt:lpwstr>
  </property>
  <property fmtid="{D5CDD505-2E9C-101B-9397-08002B2CF9AE}" pid="3" name="MSIP_Label_a3519655-bb19-45a9-893e-bbf58a36881c_SetDate">
    <vt:lpwstr>2026-01-14T12:26:45Z</vt:lpwstr>
  </property>
  <property fmtid="{D5CDD505-2E9C-101B-9397-08002B2CF9AE}" pid="4" name="MSIP_Label_a3519655-bb19-45a9-893e-bbf58a36881c_Method">
    <vt:lpwstr>Standard</vt:lpwstr>
  </property>
  <property fmtid="{D5CDD505-2E9C-101B-9397-08002B2CF9AE}" pid="5" name="MSIP_Label_a3519655-bb19-45a9-893e-bbf58a36881c_Name">
    <vt:lpwstr>FR - C2-Restreint</vt:lpwstr>
  </property>
  <property fmtid="{D5CDD505-2E9C-101B-9397-08002B2CF9AE}" pid="6" name="MSIP_Label_a3519655-bb19-45a9-893e-bbf58a36881c_SiteId">
    <vt:lpwstr>cae7d061-08f3-40dd-80c3-3c0b8889224a</vt:lpwstr>
  </property>
  <property fmtid="{D5CDD505-2E9C-101B-9397-08002B2CF9AE}" pid="7" name="MSIP_Label_a3519655-bb19-45a9-893e-bbf58a36881c_ActionId">
    <vt:lpwstr>7a23383a-5f3b-413b-a593-091a51200e67</vt:lpwstr>
  </property>
  <property fmtid="{D5CDD505-2E9C-101B-9397-08002B2CF9AE}" pid="8" name="MSIP_Label_a3519655-bb19-45a9-893e-bbf58a36881c_ContentBits">
    <vt:lpwstr>2</vt:lpwstr>
  </property>
  <property fmtid="{D5CDD505-2E9C-101B-9397-08002B2CF9AE}" pid="9" name="MSIP_Label_a3519655-bb19-45a9-893e-bbf58a36881c_Tag">
    <vt:lpwstr>10, 3, 0, 1</vt:lpwstr>
  </property>
  <property fmtid="{D5CDD505-2E9C-101B-9397-08002B2CF9AE}" pid="10" name="ClassificationContentMarkingFooterLocations">
    <vt:lpwstr>Thème Office:8</vt:lpwstr>
  </property>
  <property fmtid="{D5CDD505-2E9C-101B-9397-08002B2CF9AE}" pid="11" name="ClassificationContentMarkingFooterText">
    <vt:lpwstr>C2 - Restreint</vt:lpwstr>
  </property>
</Properties>
</file>